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5143500" type="screen16x9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84597" autoAdjust="0"/>
  </p:normalViewPr>
  <p:slideViewPr>
    <p:cSldViewPr>
      <p:cViewPr varScale="1">
        <p:scale>
          <a:sx n="88" d="100"/>
          <a:sy n="88" d="100"/>
        </p:scale>
        <p:origin x="96" y="62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073F96-85D0-4663-8304-7FF26231E46B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7F1A5-151B-44F5-8C7A-9FAF2D55B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6237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87BEB9D-AAA5-4952-A28A-E9B1CCAF152E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3DC4122-0C88-45C0-BB33-70321B9EA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369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original graph is from Hecht, Haig, and Chase (1937). This was reproduced</a:t>
            </a:r>
            <a:r>
              <a:rPr lang="en-US" baseline="0" dirty="0" smtClean="0"/>
              <a:t> in Reuter (2011). </a:t>
            </a:r>
          </a:p>
          <a:p>
            <a:r>
              <a:rPr lang="en-US" dirty="0" smtClean="0"/>
              <a:t>https://</a:t>
            </a:r>
            <a:r>
              <a:rPr lang="en-US" dirty="0" err="1" smtClean="0"/>
              <a:t>www.sciencedirect.com</a:t>
            </a:r>
            <a:r>
              <a:rPr lang="en-US" dirty="0" smtClean="0"/>
              <a:t>/science/article/</a:t>
            </a:r>
            <a:r>
              <a:rPr lang="en-US" dirty="0" err="1" smtClean="0"/>
              <a:t>pii</a:t>
            </a:r>
            <a:r>
              <a:rPr lang="en-US" dirty="0" smtClean="0"/>
              <a:t>/</a:t>
            </a:r>
            <a:r>
              <a:rPr lang="en-US" smtClean="0"/>
              <a:t>S0042698911003105#f0005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C4122-0C88-45C0-BB33-70321B9EA2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697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ssertion - Evid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202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-E side by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4038600" cy="31051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360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979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ic tran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1809750"/>
            <a:ext cx="6019800" cy="609600"/>
          </a:xfr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056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796120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with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28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123950"/>
            <a:ext cx="4267200" cy="3394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123950"/>
            <a:ext cx="4343400" cy="3394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83679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047750"/>
            <a:ext cx="8763000" cy="3546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64513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1" r:id="rId2"/>
    <p:sldLayoutId id="2147483730" r:id="rId3"/>
    <p:sldLayoutId id="2147483732" r:id="rId4"/>
    <p:sldLayoutId id="2147483725" r:id="rId5"/>
    <p:sldLayoutId id="2147483727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33350"/>
            <a:ext cx="7241286" cy="4789210"/>
          </a:xfrm>
          <a:prstGeom prst="rect">
            <a:avLst/>
          </a:prstGeom>
          <a:solidFill>
            <a:srgbClr val="00B0F0"/>
          </a:solidFill>
        </p:spPr>
      </p:pic>
      <p:grpSp>
        <p:nvGrpSpPr>
          <p:cNvPr id="27" name="Group 26"/>
          <p:cNvGrpSpPr/>
          <p:nvPr/>
        </p:nvGrpSpPr>
        <p:grpSpPr>
          <a:xfrm>
            <a:off x="1891553" y="242047"/>
            <a:ext cx="2872090" cy="1694329"/>
            <a:chOff x="1891553" y="242047"/>
            <a:chExt cx="2872090" cy="1694329"/>
          </a:xfrm>
        </p:grpSpPr>
        <p:sp>
          <p:nvSpPr>
            <p:cNvPr id="5" name="Freeform 4"/>
            <p:cNvSpPr/>
            <p:nvPr/>
          </p:nvSpPr>
          <p:spPr>
            <a:xfrm>
              <a:off x="1891553" y="242047"/>
              <a:ext cx="1730188" cy="1694329"/>
            </a:xfrm>
            <a:custGeom>
              <a:avLst/>
              <a:gdLst>
                <a:gd name="connsiteX0" fmla="*/ 0 w 1730188"/>
                <a:gd name="connsiteY0" fmla="*/ 0 h 1694329"/>
                <a:gd name="connsiteX1" fmla="*/ 17929 w 1730188"/>
                <a:gd name="connsiteY1" fmla="*/ 170329 h 1694329"/>
                <a:gd name="connsiteX2" fmla="*/ 35859 w 1730188"/>
                <a:gd name="connsiteY2" fmla="*/ 233082 h 1694329"/>
                <a:gd name="connsiteX3" fmla="*/ 26894 w 1730188"/>
                <a:gd name="connsiteY3" fmla="*/ 313765 h 1694329"/>
                <a:gd name="connsiteX4" fmla="*/ 53788 w 1730188"/>
                <a:gd name="connsiteY4" fmla="*/ 457200 h 1694329"/>
                <a:gd name="connsiteX5" fmla="*/ 62753 w 1730188"/>
                <a:gd name="connsiteY5" fmla="*/ 484094 h 1694329"/>
                <a:gd name="connsiteX6" fmla="*/ 107576 w 1730188"/>
                <a:gd name="connsiteY6" fmla="*/ 546847 h 1694329"/>
                <a:gd name="connsiteX7" fmla="*/ 125506 w 1730188"/>
                <a:gd name="connsiteY7" fmla="*/ 600635 h 1694329"/>
                <a:gd name="connsiteX8" fmla="*/ 143435 w 1730188"/>
                <a:gd name="connsiteY8" fmla="*/ 654424 h 1694329"/>
                <a:gd name="connsiteX9" fmla="*/ 170329 w 1730188"/>
                <a:gd name="connsiteY9" fmla="*/ 726141 h 1694329"/>
                <a:gd name="connsiteX10" fmla="*/ 197223 w 1730188"/>
                <a:gd name="connsiteY10" fmla="*/ 824753 h 1694329"/>
                <a:gd name="connsiteX11" fmla="*/ 215153 w 1730188"/>
                <a:gd name="connsiteY11" fmla="*/ 851647 h 1694329"/>
                <a:gd name="connsiteX12" fmla="*/ 233082 w 1730188"/>
                <a:gd name="connsiteY12" fmla="*/ 923365 h 1694329"/>
                <a:gd name="connsiteX13" fmla="*/ 242047 w 1730188"/>
                <a:gd name="connsiteY13" fmla="*/ 950259 h 1694329"/>
                <a:gd name="connsiteX14" fmla="*/ 259976 w 1730188"/>
                <a:gd name="connsiteY14" fmla="*/ 977153 h 1694329"/>
                <a:gd name="connsiteX15" fmla="*/ 268941 w 1730188"/>
                <a:gd name="connsiteY15" fmla="*/ 1021977 h 1694329"/>
                <a:gd name="connsiteX16" fmla="*/ 277906 w 1730188"/>
                <a:gd name="connsiteY16" fmla="*/ 1048871 h 1694329"/>
                <a:gd name="connsiteX17" fmla="*/ 286871 w 1730188"/>
                <a:gd name="connsiteY17" fmla="*/ 1084729 h 1694329"/>
                <a:gd name="connsiteX18" fmla="*/ 295835 w 1730188"/>
                <a:gd name="connsiteY18" fmla="*/ 1111624 h 1694329"/>
                <a:gd name="connsiteX19" fmla="*/ 304800 w 1730188"/>
                <a:gd name="connsiteY19" fmla="*/ 1147482 h 1694329"/>
                <a:gd name="connsiteX20" fmla="*/ 322729 w 1730188"/>
                <a:gd name="connsiteY20" fmla="*/ 1201271 h 1694329"/>
                <a:gd name="connsiteX21" fmla="*/ 331694 w 1730188"/>
                <a:gd name="connsiteY21" fmla="*/ 1228165 h 1694329"/>
                <a:gd name="connsiteX22" fmla="*/ 349623 w 1730188"/>
                <a:gd name="connsiteY22" fmla="*/ 1255059 h 1694329"/>
                <a:gd name="connsiteX23" fmla="*/ 367553 w 1730188"/>
                <a:gd name="connsiteY23" fmla="*/ 1272988 h 1694329"/>
                <a:gd name="connsiteX24" fmla="*/ 430306 w 1730188"/>
                <a:gd name="connsiteY24" fmla="*/ 1344706 h 1694329"/>
                <a:gd name="connsiteX25" fmla="*/ 466165 w 1730188"/>
                <a:gd name="connsiteY25" fmla="*/ 1389529 h 1694329"/>
                <a:gd name="connsiteX26" fmla="*/ 484094 w 1730188"/>
                <a:gd name="connsiteY26" fmla="*/ 1416424 h 1694329"/>
                <a:gd name="connsiteX27" fmla="*/ 591671 w 1730188"/>
                <a:gd name="connsiteY27" fmla="*/ 1470212 h 1694329"/>
                <a:gd name="connsiteX28" fmla="*/ 663388 w 1730188"/>
                <a:gd name="connsiteY28" fmla="*/ 1497106 h 1694329"/>
                <a:gd name="connsiteX29" fmla="*/ 708212 w 1730188"/>
                <a:gd name="connsiteY29" fmla="*/ 1524000 h 1694329"/>
                <a:gd name="connsiteX30" fmla="*/ 770965 w 1730188"/>
                <a:gd name="connsiteY30" fmla="*/ 1559859 h 1694329"/>
                <a:gd name="connsiteX31" fmla="*/ 896471 w 1730188"/>
                <a:gd name="connsiteY31" fmla="*/ 1595718 h 1694329"/>
                <a:gd name="connsiteX32" fmla="*/ 968188 w 1730188"/>
                <a:gd name="connsiteY32" fmla="*/ 1604682 h 1694329"/>
                <a:gd name="connsiteX33" fmla="*/ 1057835 w 1730188"/>
                <a:gd name="connsiteY33" fmla="*/ 1613647 h 1694329"/>
                <a:gd name="connsiteX34" fmla="*/ 1344706 w 1730188"/>
                <a:gd name="connsiteY34" fmla="*/ 1622612 h 1694329"/>
                <a:gd name="connsiteX35" fmla="*/ 1407459 w 1730188"/>
                <a:gd name="connsiteY35" fmla="*/ 1640541 h 1694329"/>
                <a:gd name="connsiteX36" fmla="*/ 1488141 w 1730188"/>
                <a:gd name="connsiteY36" fmla="*/ 1649506 h 1694329"/>
                <a:gd name="connsiteX37" fmla="*/ 1550894 w 1730188"/>
                <a:gd name="connsiteY37" fmla="*/ 1658471 h 1694329"/>
                <a:gd name="connsiteX38" fmla="*/ 1613647 w 1730188"/>
                <a:gd name="connsiteY38" fmla="*/ 1676400 h 1694329"/>
                <a:gd name="connsiteX39" fmla="*/ 1667435 w 1730188"/>
                <a:gd name="connsiteY39" fmla="*/ 1694329 h 1694329"/>
                <a:gd name="connsiteX40" fmla="*/ 1730188 w 1730188"/>
                <a:gd name="connsiteY40" fmla="*/ 1694329 h 169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1730188" h="1694329">
                  <a:moveTo>
                    <a:pt x="0" y="0"/>
                  </a:moveTo>
                  <a:cubicBezTo>
                    <a:pt x="5976" y="56776"/>
                    <a:pt x="-124" y="116169"/>
                    <a:pt x="17929" y="170329"/>
                  </a:cubicBezTo>
                  <a:cubicBezTo>
                    <a:pt x="30790" y="208912"/>
                    <a:pt x="24602" y="188056"/>
                    <a:pt x="35859" y="233082"/>
                  </a:cubicBezTo>
                  <a:cubicBezTo>
                    <a:pt x="32871" y="259976"/>
                    <a:pt x="26894" y="286705"/>
                    <a:pt x="26894" y="313765"/>
                  </a:cubicBezTo>
                  <a:cubicBezTo>
                    <a:pt x="26894" y="389678"/>
                    <a:pt x="33188" y="395399"/>
                    <a:pt x="53788" y="457200"/>
                  </a:cubicBezTo>
                  <a:cubicBezTo>
                    <a:pt x="56776" y="466165"/>
                    <a:pt x="57083" y="476534"/>
                    <a:pt x="62753" y="484094"/>
                  </a:cubicBezTo>
                  <a:cubicBezTo>
                    <a:pt x="66366" y="488911"/>
                    <a:pt x="102809" y="536121"/>
                    <a:pt x="107576" y="546847"/>
                  </a:cubicBezTo>
                  <a:cubicBezTo>
                    <a:pt x="115252" y="564117"/>
                    <a:pt x="119529" y="582706"/>
                    <a:pt x="125506" y="600635"/>
                  </a:cubicBezTo>
                  <a:cubicBezTo>
                    <a:pt x="125510" y="600648"/>
                    <a:pt x="143432" y="654411"/>
                    <a:pt x="143435" y="654424"/>
                  </a:cubicBezTo>
                  <a:cubicBezTo>
                    <a:pt x="154513" y="709812"/>
                    <a:pt x="143948" y="686569"/>
                    <a:pt x="170329" y="726141"/>
                  </a:cubicBezTo>
                  <a:cubicBezTo>
                    <a:pt x="175140" y="750195"/>
                    <a:pt x="184225" y="805257"/>
                    <a:pt x="197223" y="824753"/>
                  </a:cubicBezTo>
                  <a:lnTo>
                    <a:pt x="215153" y="851647"/>
                  </a:lnTo>
                  <a:cubicBezTo>
                    <a:pt x="221129" y="875553"/>
                    <a:pt x="225289" y="899988"/>
                    <a:pt x="233082" y="923365"/>
                  </a:cubicBezTo>
                  <a:cubicBezTo>
                    <a:pt x="236070" y="932330"/>
                    <a:pt x="237821" y="941807"/>
                    <a:pt x="242047" y="950259"/>
                  </a:cubicBezTo>
                  <a:cubicBezTo>
                    <a:pt x="246865" y="959896"/>
                    <a:pt x="254000" y="968188"/>
                    <a:pt x="259976" y="977153"/>
                  </a:cubicBezTo>
                  <a:cubicBezTo>
                    <a:pt x="262964" y="992094"/>
                    <a:pt x="265245" y="1007195"/>
                    <a:pt x="268941" y="1021977"/>
                  </a:cubicBezTo>
                  <a:cubicBezTo>
                    <a:pt x="271233" y="1031144"/>
                    <a:pt x="275310" y="1039785"/>
                    <a:pt x="277906" y="1048871"/>
                  </a:cubicBezTo>
                  <a:cubicBezTo>
                    <a:pt x="281291" y="1060717"/>
                    <a:pt x="283486" y="1072882"/>
                    <a:pt x="286871" y="1084729"/>
                  </a:cubicBezTo>
                  <a:cubicBezTo>
                    <a:pt x="289467" y="1093815"/>
                    <a:pt x="293239" y="1102538"/>
                    <a:pt x="295835" y="1111624"/>
                  </a:cubicBezTo>
                  <a:cubicBezTo>
                    <a:pt x="299220" y="1123471"/>
                    <a:pt x="301260" y="1135681"/>
                    <a:pt x="304800" y="1147482"/>
                  </a:cubicBezTo>
                  <a:cubicBezTo>
                    <a:pt x="310231" y="1165584"/>
                    <a:pt x="316753" y="1183341"/>
                    <a:pt x="322729" y="1201271"/>
                  </a:cubicBezTo>
                  <a:cubicBezTo>
                    <a:pt x="325717" y="1210236"/>
                    <a:pt x="326452" y="1220302"/>
                    <a:pt x="331694" y="1228165"/>
                  </a:cubicBezTo>
                  <a:cubicBezTo>
                    <a:pt x="337670" y="1237130"/>
                    <a:pt x="342892" y="1246646"/>
                    <a:pt x="349623" y="1255059"/>
                  </a:cubicBezTo>
                  <a:cubicBezTo>
                    <a:pt x="354903" y="1261659"/>
                    <a:pt x="362482" y="1266226"/>
                    <a:pt x="367553" y="1272988"/>
                  </a:cubicBezTo>
                  <a:cubicBezTo>
                    <a:pt x="419849" y="1342715"/>
                    <a:pt x="380252" y="1311337"/>
                    <a:pt x="430306" y="1344706"/>
                  </a:cubicBezTo>
                  <a:cubicBezTo>
                    <a:pt x="485497" y="1427493"/>
                    <a:pt x="415063" y="1325652"/>
                    <a:pt x="466165" y="1389529"/>
                  </a:cubicBezTo>
                  <a:cubicBezTo>
                    <a:pt x="472896" y="1397942"/>
                    <a:pt x="475985" y="1409329"/>
                    <a:pt x="484094" y="1416424"/>
                  </a:cubicBezTo>
                  <a:cubicBezTo>
                    <a:pt x="552599" y="1476366"/>
                    <a:pt x="518324" y="1433539"/>
                    <a:pt x="591671" y="1470212"/>
                  </a:cubicBezTo>
                  <a:cubicBezTo>
                    <a:pt x="638549" y="1493651"/>
                    <a:pt x="614565" y="1484900"/>
                    <a:pt x="663388" y="1497106"/>
                  </a:cubicBezTo>
                  <a:cubicBezTo>
                    <a:pt x="698409" y="1532125"/>
                    <a:pt x="661662" y="1500725"/>
                    <a:pt x="708212" y="1524000"/>
                  </a:cubicBezTo>
                  <a:cubicBezTo>
                    <a:pt x="772894" y="1556341"/>
                    <a:pt x="692391" y="1528429"/>
                    <a:pt x="770965" y="1559859"/>
                  </a:cubicBezTo>
                  <a:cubicBezTo>
                    <a:pt x="798025" y="1570683"/>
                    <a:pt x="871748" y="1592628"/>
                    <a:pt x="896471" y="1595718"/>
                  </a:cubicBezTo>
                  <a:lnTo>
                    <a:pt x="968188" y="1604682"/>
                  </a:lnTo>
                  <a:cubicBezTo>
                    <a:pt x="998036" y="1607998"/>
                    <a:pt x="1027838" y="1612219"/>
                    <a:pt x="1057835" y="1613647"/>
                  </a:cubicBezTo>
                  <a:cubicBezTo>
                    <a:pt x="1153397" y="1618198"/>
                    <a:pt x="1249082" y="1619624"/>
                    <a:pt x="1344706" y="1622612"/>
                  </a:cubicBezTo>
                  <a:cubicBezTo>
                    <a:pt x="1364793" y="1629308"/>
                    <a:pt x="1386547" y="1637324"/>
                    <a:pt x="1407459" y="1640541"/>
                  </a:cubicBezTo>
                  <a:cubicBezTo>
                    <a:pt x="1434204" y="1644656"/>
                    <a:pt x="1461290" y="1646150"/>
                    <a:pt x="1488141" y="1649506"/>
                  </a:cubicBezTo>
                  <a:cubicBezTo>
                    <a:pt x="1509108" y="1652127"/>
                    <a:pt x="1529976" y="1655483"/>
                    <a:pt x="1550894" y="1658471"/>
                  </a:cubicBezTo>
                  <a:cubicBezTo>
                    <a:pt x="1641305" y="1688606"/>
                    <a:pt x="1501044" y="1642619"/>
                    <a:pt x="1613647" y="1676400"/>
                  </a:cubicBezTo>
                  <a:cubicBezTo>
                    <a:pt x="1631749" y="1681831"/>
                    <a:pt x="1648536" y="1694329"/>
                    <a:pt x="1667435" y="1694329"/>
                  </a:cubicBezTo>
                  <a:lnTo>
                    <a:pt x="1730188" y="1694329"/>
                  </a:lnTo>
                </a:path>
              </a:pathLst>
            </a:cu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401443" y="742950"/>
              <a:ext cx="2362200" cy="4572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Rods plus Cones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H="1">
              <a:off x="2590800" y="1089211"/>
              <a:ext cx="304800" cy="568139"/>
            </a:xfrm>
            <a:prstGeom prst="straightConnector1">
              <a:avLst/>
            </a:prstGeom>
            <a:ln w="57150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3774141" y="2034988"/>
            <a:ext cx="4007224" cy="1730238"/>
            <a:chOff x="3774141" y="2034988"/>
            <a:chExt cx="4007224" cy="1730238"/>
          </a:xfrm>
        </p:grpSpPr>
        <p:sp>
          <p:nvSpPr>
            <p:cNvPr id="14" name="Freeform 13"/>
            <p:cNvSpPr/>
            <p:nvPr/>
          </p:nvSpPr>
          <p:spPr>
            <a:xfrm>
              <a:off x="3774141" y="2034988"/>
              <a:ext cx="4007224" cy="1730238"/>
            </a:xfrm>
            <a:custGeom>
              <a:avLst/>
              <a:gdLst>
                <a:gd name="connsiteX0" fmla="*/ 0 w 4007224"/>
                <a:gd name="connsiteY0" fmla="*/ 0 h 1730238"/>
                <a:gd name="connsiteX1" fmla="*/ 26894 w 4007224"/>
                <a:gd name="connsiteY1" fmla="*/ 80683 h 1730238"/>
                <a:gd name="connsiteX2" fmla="*/ 44824 w 4007224"/>
                <a:gd name="connsiteY2" fmla="*/ 98612 h 1730238"/>
                <a:gd name="connsiteX3" fmla="*/ 107577 w 4007224"/>
                <a:gd name="connsiteY3" fmla="*/ 161365 h 1730238"/>
                <a:gd name="connsiteX4" fmla="*/ 116541 w 4007224"/>
                <a:gd name="connsiteY4" fmla="*/ 188259 h 1730238"/>
                <a:gd name="connsiteX5" fmla="*/ 152400 w 4007224"/>
                <a:gd name="connsiteY5" fmla="*/ 224118 h 1730238"/>
                <a:gd name="connsiteX6" fmla="*/ 170330 w 4007224"/>
                <a:gd name="connsiteY6" fmla="*/ 242047 h 1730238"/>
                <a:gd name="connsiteX7" fmla="*/ 224118 w 4007224"/>
                <a:gd name="connsiteY7" fmla="*/ 268941 h 1730238"/>
                <a:gd name="connsiteX8" fmla="*/ 242047 w 4007224"/>
                <a:gd name="connsiteY8" fmla="*/ 295836 h 1730238"/>
                <a:gd name="connsiteX9" fmla="*/ 286871 w 4007224"/>
                <a:gd name="connsiteY9" fmla="*/ 340659 h 1730238"/>
                <a:gd name="connsiteX10" fmla="*/ 331694 w 4007224"/>
                <a:gd name="connsiteY10" fmla="*/ 394447 h 1730238"/>
                <a:gd name="connsiteX11" fmla="*/ 376518 w 4007224"/>
                <a:gd name="connsiteY11" fmla="*/ 475130 h 1730238"/>
                <a:gd name="connsiteX12" fmla="*/ 412377 w 4007224"/>
                <a:gd name="connsiteY12" fmla="*/ 519953 h 1730238"/>
                <a:gd name="connsiteX13" fmla="*/ 439271 w 4007224"/>
                <a:gd name="connsiteY13" fmla="*/ 573741 h 1730238"/>
                <a:gd name="connsiteX14" fmla="*/ 475130 w 4007224"/>
                <a:gd name="connsiteY14" fmla="*/ 627530 h 1730238"/>
                <a:gd name="connsiteX15" fmla="*/ 493059 w 4007224"/>
                <a:gd name="connsiteY15" fmla="*/ 654424 h 1730238"/>
                <a:gd name="connsiteX16" fmla="*/ 510988 w 4007224"/>
                <a:gd name="connsiteY16" fmla="*/ 681318 h 1730238"/>
                <a:gd name="connsiteX17" fmla="*/ 546847 w 4007224"/>
                <a:gd name="connsiteY17" fmla="*/ 717177 h 1730238"/>
                <a:gd name="connsiteX18" fmla="*/ 555812 w 4007224"/>
                <a:gd name="connsiteY18" fmla="*/ 744071 h 1730238"/>
                <a:gd name="connsiteX19" fmla="*/ 609600 w 4007224"/>
                <a:gd name="connsiteY19" fmla="*/ 797859 h 1730238"/>
                <a:gd name="connsiteX20" fmla="*/ 627530 w 4007224"/>
                <a:gd name="connsiteY20" fmla="*/ 815788 h 1730238"/>
                <a:gd name="connsiteX21" fmla="*/ 645459 w 4007224"/>
                <a:gd name="connsiteY21" fmla="*/ 842683 h 1730238"/>
                <a:gd name="connsiteX22" fmla="*/ 654424 w 4007224"/>
                <a:gd name="connsiteY22" fmla="*/ 869577 h 1730238"/>
                <a:gd name="connsiteX23" fmla="*/ 681318 w 4007224"/>
                <a:gd name="connsiteY23" fmla="*/ 878541 h 1730238"/>
                <a:gd name="connsiteX24" fmla="*/ 717177 w 4007224"/>
                <a:gd name="connsiteY24" fmla="*/ 923365 h 1730238"/>
                <a:gd name="connsiteX25" fmla="*/ 744071 w 4007224"/>
                <a:gd name="connsiteY25" fmla="*/ 941294 h 1730238"/>
                <a:gd name="connsiteX26" fmla="*/ 762000 w 4007224"/>
                <a:gd name="connsiteY26" fmla="*/ 959224 h 1730238"/>
                <a:gd name="connsiteX27" fmla="*/ 788894 w 4007224"/>
                <a:gd name="connsiteY27" fmla="*/ 977153 h 1730238"/>
                <a:gd name="connsiteX28" fmla="*/ 815788 w 4007224"/>
                <a:gd name="connsiteY28" fmla="*/ 1004047 h 1730238"/>
                <a:gd name="connsiteX29" fmla="*/ 878541 w 4007224"/>
                <a:gd name="connsiteY29" fmla="*/ 1030941 h 1730238"/>
                <a:gd name="connsiteX30" fmla="*/ 941294 w 4007224"/>
                <a:gd name="connsiteY30" fmla="*/ 1066800 h 1730238"/>
                <a:gd name="connsiteX31" fmla="*/ 968188 w 4007224"/>
                <a:gd name="connsiteY31" fmla="*/ 1084730 h 1730238"/>
                <a:gd name="connsiteX32" fmla="*/ 1021977 w 4007224"/>
                <a:gd name="connsiteY32" fmla="*/ 1102659 h 1730238"/>
                <a:gd name="connsiteX33" fmla="*/ 1084730 w 4007224"/>
                <a:gd name="connsiteY33" fmla="*/ 1129553 h 1730238"/>
                <a:gd name="connsiteX34" fmla="*/ 1111624 w 4007224"/>
                <a:gd name="connsiteY34" fmla="*/ 1156447 h 1730238"/>
                <a:gd name="connsiteX35" fmla="*/ 1138518 w 4007224"/>
                <a:gd name="connsiteY35" fmla="*/ 1165412 h 1730238"/>
                <a:gd name="connsiteX36" fmla="*/ 1183341 w 4007224"/>
                <a:gd name="connsiteY36" fmla="*/ 1183341 h 1730238"/>
                <a:gd name="connsiteX37" fmla="*/ 1210235 w 4007224"/>
                <a:gd name="connsiteY37" fmla="*/ 1192306 h 1730238"/>
                <a:gd name="connsiteX38" fmla="*/ 1264024 w 4007224"/>
                <a:gd name="connsiteY38" fmla="*/ 1219200 h 1730238"/>
                <a:gd name="connsiteX39" fmla="*/ 1290918 w 4007224"/>
                <a:gd name="connsiteY39" fmla="*/ 1237130 h 1730238"/>
                <a:gd name="connsiteX40" fmla="*/ 1326777 w 4007224"/>
                <a:gd name="connsiteY40" fmla="*/ 1246094 h 1730238"/>
                <a:gd name="connsiteX41" fmla="*/ 1353671 w 4007224"/>
                <a:gd name="connsiteY41" fmla="*/ 1255059 h 1730238"/>
                <a:gd name="connsiteX42" fmla="*/ 1371600 w 4007224"/>
                <a:gd name="connsiteY42" fmla="*/ 1281953 h 1730238"/>
                <a:gd name="connsiteX43" fmla="*/ 1398494 w 4007224"/>
                <a:gd name="connsiteY43" fmla="*/ 1290918 h 1730238"/>
                <a:gd name="connsiteX44" fmla="*/ 1425388 w 4007224"/>
                <a:gd name="connsiteY44" fmla="*/ 1308847 h 1730238"/>
                <a:gd name="connsiteX45" fmla="*/ 1461247 w 4007224"/>
                <a:gd name="connsiteY45" fmla="*/ 1317812 h 1730238"/>
                <a:gd name="connsiteX46" fmla="*/ 1568824 w 4007224"/>
                <a:gd name="connsiteY46" fmla="*/ 1335741 h 1730238"/>
                <a:gd name="connsiteX47" fmla="*/ 1622612 w 4007224"/>
                <a:gd name="connsiteY47" fmla="*/ 1353671 h 1730238"/>
                <a:gd name="connsiteX48" fmla="*/ 1703294 w 4007224"/>
                <a:gd name="connsiteY48" fmla="*/ 1389530 h 1730238"/>
                <a:gd name="connsiteX49" fmla="*/ 1730188 w 4007224"/>
                <a:gd name="connsiteY49" fmla="*/ 1398494 h 1730238"/>
                <a:gd name="connsiteX50" fmla="*/ 1757083 w 4007224"/>
                <a:gd name="connsiteY50" fmla="*/ 1407459 h 1730238"/>
                <a:gd name="connsiteX51" fmla="*/ 1810871 w 4007224"/>
                <a:gd name="connsiteY51" fmla="*/ 1416424 h 1730238"/>
                <a:gd name="connsiteX52" fmla="*/ 1837765 w 4007224"/>
                <a:gd name="connsiteY52" fmla="*/ 1425388 h 1730238"/>
                <a:gd name="connsiteX53" fmla="*/ 1909483 w 4007224"/>
                <a:gd name="connsiteY53" fmla="*/ 1434353 h 1730238"/>
                <a:gd name="connsiteX54" fmla="*/ 1972235 w 4007224"/>
                <a:gd name="connsiteY54" fmla="*/ 1443318 h 1730238"/>
                <a:gd name="connsiteX55" fmla="*/ 2008094 w 4007224"/>
                <a:gd name="connsiteY55" fmla="*/ 1452283 h 1730238"/>
                <a:gd name="connsiteX56" fmla="*/ 2070847 w 4007224"/>
                <a:gd name="connsiteY56" fmla="*/ 1461247 h 1730238"/>
                <a:gd name="connsiteX57" fmla="*/ 2142565 w 4007224"/>
                <a:gd name="connsiteY57" fmla="*/ 1479177 h 1730238"/>
                <a:gd name="connsiteX58" fmla="*/ 2196353 w 4007224"/>
                <a:gd name="connsiteY58" fmla="*/ 1497106 h 1730238"/>
                <a:gd name="connsiteX59" fmla="*/ 2294965 w 4007224"/>
                <a:gd name="connsiteY59" fmla="*/ 1515036 h 1730238"/>
                <a:gd name="connsiteX60" fmla="*/ 2366683 w 4007224"/>
                <a:gd name="connsiteY60" fmla="*/ 1541930 h 1730238"/>
                <a:gd name="connsiteX61" fmla="*/ 2411506 w 4007224"/>
                <a:gd name="connsiteY61" fmla="*/ 1559859 h 1730238"/>
                <a:gd name="connsiteX62" fmla="*/ 2465294 w 4007224"/>
                <a:gd name="connsiteY62" fmla="*/ 1577788 h 1730238"/>
                <a:gd name="connsiteX63" fmla="*/ 2519083 w 4007224"/>
                <a:gd name="connsiteY63" fmla="*/ 1604683 h 1730238"/>
                <a:gd name="connsiteX64" fmla="*/ 2545977 w 4007224"/>
                <a:gd name="connsiteY64" fmla="*/ 1622612 h 1730238"/>
                <a:gd name="connsiteX65" fmla="*/ 2572871 w 4007224"/>
                <a:gd name="connsiteY65" fmla="*/ 1631577 h 1730238"/>
                <a:gd name="connsiteX66" fmla="*/ 2689412 w 4007224"/>
                <a:gd name="connsiteY66" fmla="*/ 1649506 h 1730238"/>
                <a:gd name="connsiteX67" fmla="*/ 2761130 w 4007224"/>
                <a:gd name="connsiteY67" fmla="*/ 1658471 h 1730238"/>
                <a:gd name="connsiteX68" fmla="*/ 3074894 w 4007224"/>
                <a:gd name="connsiteY68" fmla="*/ 1667436 h 1730238"/>
                <a:gd name="connsiteX69" fmla="*/ 3110753 w 4007224"/>
                <a:gd name="connsiteY69" fmla="*/ 1676400 h 1730238"/>
                <a:gd name="connsiteX70" fmla="*/ 3316941 w 4007224"/>
                <a:gd name="connsiteY70" fmla="*/ 1694330 h 1730238"/>
                <a:gd name="connsiteX71" fmla="*/ 3558988 w 4007224"/>
                <a:gd name="connsiteY71" fmla="*/ 1721224 h 1730238"/>
                <a:gd name="connsiteX72" fmla="*/ 3845859 w 4007224"/>
                <a:gd name="connsiteY72" fmla="*/ 1712259 h 1730238"/>
                <a:gd name="connsiteX73" fmla="*/ 3917577 w 4007224"/>
                <a:gd name="connsiteY73" fmla="*/ 1721224 h 1730238"/>
                <a:gd name="connsiteX74" fmla="*/ 4007224 w 4007224"/>
                <a:gd name="connsiteY74" fmla="*/ 1730188 h 173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</a:cxnLst>
              <a:rect l="l" t="t" r="r" b="b"/>
              <a:pathLst>
                <a:path w="4007224" h="1730238">
                  <a:moveTo>
                    <a:pt x="0" y="0"/>
                  </a:moveTo>
                  <a:cubicBezTo>
                    <a:pt x="7555" y="37774"/>
                    <a:pt x="5686" y="48872"/>
                    <a:pt x="26894" y="80683"/>
                  </a:cubicBezTo>
                  <a:cubicBezTo>
                    <a:pt x="31582" y="87716"/>
                    <a:pt x="39753" y="91850"/>
                    <a:pt x="44824" y="98612"/>
                  </a:cubicBezTo>
                  <a:cubicBezTo>
                    <a:pt x="92776" y="162546"/>
                    <a:pt x="57236" y="144584"/>
                    <a:pt x="107577" y="161365"/>
                  </a:cubicBezTo>
                  <a:cubicBezTo>
                    <a:pt x="110565" y="170330"/>
                    <a:pt x="111049" y="180570"/>
                    <a:pt x="116541" y="188259"/>
                  </a:cubicBezTo>
                  <a:cubicBezTo>
                    <a:pt x="126366" y="202014"/>
                    <a:pt x="140447" y="212165"/>
                    <a:pt x="152400" y="224118"/>
                  </a:cubicBezTo>
                  <a:cubicBezTo>
                    <a:pt x="158377" y="230094"/>
                    <a:pt x="162312" y="239374"/>
                    <a:pt x="170330" y="242047"/>
                  </a:cubicBezTo>
                  <a:cubicBezTo>
                    <a:pt x="207445" y="254419"/>
                    <a:pt x="189361" y="245770"/>
                    <a:pt x="224118" y="268941"/>
                  </a:cubicBezTo>
                  <a:cubicBezTo>
                    <a:pt x="230094" y="277906"/>
                    <a:pt x="234952" y="287727"/>
                    <a:pt x="242047" y="295836"/>
                  </a:cubicBezTo>
                  <a:cubicBezTo>
                    <a:pt x="255961" y="311738"/>
                    <a:pt x="275150" y="323078"/>
                    <a:pt x="286871" y="340659"/>
                  </a:cubicBezTo>
                  <a:cubicBezTo>
                    <a:pt x="311832" y="378102"/>
                    <a:pt x="297182" y="359935"/>
                    <a:pt x="331694" y="394447"/>
                  </a:cubicBezTo>
                  <a:cubicBezTo>
                    <a:pt x="353633" y="460263"/>
                    <a:pt x="336260" y="434872"/>
                    <a:pt x="376518" y="475130"/>
                  </a:cubicBezTo>
                  <a:cubicBezTo>
                    <a:pt x="393971" y="527488"/>
                    <a:pt x="371827" y="479403"/>
                    <a:pt x="412377" y="519953"/>
                  </a:cubicBezTo>
                  <a:cubicBezTo>
                    <a:pt x="442223" y="549799"/>
                    <a:pt x="421044" y="540933"/>
                    <a:pt x="439271" y="573741"/>
                  </a:cubicBezTo>
                  <a:cubicBezTo>
                    <a:pt x="449736" y="592578"/>
                    <a:pt x="463177" y="609600"/>
                    <a:pt x="475130" y="627530"/>
                  </a:cubicBezTo>
                  <a:lnTo>
                    <a:pt x="493059" y="654424"/>
                  </a:lnTo>
                  <a:cubicBezTo>
                    <a:pt x="499035" y="663389"/>
                    <a:pt x="503370" y="673700"/>
                    <a:pt x="510988" y="681318"/>
                  </a:cubicBezTo>
                  <a:lnTo>
                    <a:pt x="546847" y="717177"/>
                  </a:lnTo>
                  <a:cubicBezTo>
                    <a:pt x="549835" y="726142"/>
                    <a:pt x="550010" y="736612"/>
                    <a:pt x="555812" y="744071"/>
                  </a:cubicBezTo>
                  <a:cubicBezTo>
                    <a:pt x="571379" y="764086"/>
                    <a:pt x="591671" y="779930"/>
                    <a:pt x="609600" y="797859"/>
                  </a:cubicBezTo>
                  <a:cubicBezTo>
                    <a:pt x="615577" y="803835"/>
                    <a:pt x="622842" y="808755"/>
                    <a:pt x="627530" y="815788"/>
                  </a:cubicBezTo>
                  <a:cubicBezTo>
                    <a:pt x="633506" y="824753"/>
                    <a:pt x="640641" y="833046"/>
                    <a:pt x="645459" y="842683"/>
                  </a:cubicBezTo>
                  <a:cubicBezTo>
                    <a:pt x="649685" y="851135"/>
                    <a:pt x="647742" y="862895"/>
                    <a:pt x="654424" y="869577"/>
                  </a:cubicBezTo>
                  <a:cubicBezTo>
                    <a:pt x="661106" y="876259"/>
                    <a:pt x="672353" y="875553"/>
                    <a:pt x="681318" y="878541"/>
                  </a:cubicBezTo>
                  <a:cubicBezTo>
                    <a:pt x="694633" y="898514"/>
                    <a:pt x="698926" y="908764"/>
                    <a:pt x="717177" y="923365"/>
                  </a:cubicBezTo>
                  <a:cubicBezTo>
                    <a:pt x="725590" y="930095"/>
                    <a:pt x="735658" y="934563"/>
                    <a:pt x="744071" y="941294"/>
                  </a:cubicBezTo>
                  <a:cubicBezTo>
                    <a:pt x="750671" y="946574"/>
                    <a:pt x="755400" y="953944"/>
                    <a:pt x="762000" y="959224"/>
                  </a:cubicBezTo>
                  <a:cubicBezTo>
                    <a:pt x="770413" y="965955"/>
                    <a:pt x="780617" y="970256"/>
                    <a:pt x="788894" y="977153"/>
                  </a:cubicBezTo>
                  <a:cubicBezTo>
                    <a:pt x="798634" y="985269"/>
                    <a:pt x="805472" y="996678"/>
                    <a:pt x="815788" y="1004047"/>
                  </a:cubicBezTo>
                  <a:cubicBezTo>
                    <a:pt x="835177" y="1017896"/>
                    <a:pt x="856591" y="1023625"/>
                    <a:pt x="878541" y="1030941"/>
                  </a:cubicBezTo>
                  <a:cubicBezTo>
                    <a:pt x="965254" y="1095977"/>
                    <a:pt x="872844" y="1032575"/>
                    <a:pt x="941294" y="1066800"/>
                  </a:cubicBezTo>
                  <a:cubicBezTo>
                    <a:pt x="950931" y="1071618"/>
                    <a:pt x="958342" y="1080354"/>
                    <a:pt x="968188" y="1084730"/>
                  </a:cubicBezTo>
                  <a:cubicBezTo>
                    <a:pt x="985459" y="1092406"/>
                    <a:pt x="1006252" y="1092176"/>
                    <a:pt x="1021977" y="1102659"/>
                  </a:cubicBezTo>
                  <a:cubicBezTo>
                    <a:pt x="1059123" y="1127422"/>
                    <a:pt x="1038419" y="1117975"/>
                    <a:pt x="1084730" y="1129553"/>
                  </a:cubicBezTo>
                  <a:cubicBezTo>
                    <a:pt x="1093695" y="1138518"/>
                    <a:pt x="1101075" y="1149414"/>
                    <a:pt x="1111624" y="1156447"/>
                  </a:cubicBezTo>
                  <a:cubicBezTo>
                    <a:pt x="1119487" y="1161689"/>
                    <a:pt x="1129670" y="1162094"/>
                    <a:pt x="1138518" y="1165412"/>
                  </a:cubicBezTo>
                  <a:cubicBezTo>
                    <a:pt x="1153585" y="1171062"/>
                    <a:pt x="1168274" y="1177691"/>
                    <a:pt x="1183341" y="1183341"/>
                  </a:cubicBezTo>
                  <a:cubicBezTo>
                    <a:pt x="1192189" y="1186659"/>
                    <a:pt x="1201783" y="1188080"/>
                    <a:pt x="1210235" y="1192306"/>
                  </a:cubicBezTo>
                  <a:cubicBezTo>
                    <a:pt x="1279741" y="1227060"/>
                    <a:pt x="1196433" y="1196671"/>
                    <a:pt x="1264024" y="1219200"/>
                  </a:cubicBezTo>
                  <a:cubicBezTo>
                    <a:pt x="1272989" y="1225177"/>
                    <a:pt x="1281015" y="1232886"/>
                    <a:pt x="1290918" y="1237130"/>
                  </a:cubicBezTo>
                  <a:cubicBezTo>
                    <a:pt x="1302243" y="1241983"/>
                    <a:pt x="1314930" y="1242709"/>
                    <a:pt x="1326777" y="1246094"/>
                  </a:cubicBezTo>
                  <a:cubicBezTo>
                    <a:pt x="1335863" y="1248690"/>
                    <a:pt x="1344706" y="1252071"/>
                    <a:pt x="1353671" y="1255059"/>
                  </a:cubicBezTo>
                  <a:cubicBezTo>
                    <a:pt x="1359647" y="1264024"/>
                    <a:pt x="1363187" y="1275222"/>
                    <a:pt x="1371600" y="1281953"/>
                  </a:cubicBezTo>
                  <a:cubicBezTo>
                    <a:pt x="1378979" y="1287856"/>
                    <a:pt x="1390042" y="1286692"/>
                    <a:pt x="1398494" y="1290918"/>
                  </a:cubicBezTo>
                  <a:cubicBezTo>
                    <a:pt x="1408131" y="1295736"/>
                    <a:pt x="1415485" y="1304603"/>
                    <a:pt x="1425388" y="1308847"/>
                  </a:cubicBezTo>
                  <a:cubicBezTo>
                    <a:pt x="1436713" y="1313700"/>
                    <a:pt x="1449400" y="1314427"/>
                    <a:pt x="1461247" y="1317812"/>
                  </a:cubicBezTo>
                  <a:cubicBezTo>
                    <a:pt x="1528147" y="1336927"/>
                    <a:pt x="1437699" y="1321173"/>
                    <a:pt x="1568824" y="1335741"/>
                  </a:cubicBezTo>
                  <a:cubicBezTo>
                    <a:pt x="1586753" y="1341718"/>
                    <a:pt x="1606887" y="1343188"/>
                    <a:pt x="1622612" y="1353671"/>
                  </a:cubicBezTo>
                  <a:cubicBezTo>
                    <a:pt x="1665230" y="1382082"/>
                    <a:pt x="1639287" y="1368194"/>
                    <a:pt x="1703294" y="1389530"/>
                  </a:cubicBezTo>
                  <a:lnTo>
                    <a:pt x="1730188" y="1398494"/>
                  </a:lnTo>
                  <a:cubicBezTo>
                    <a:pt x="1739153" y="1401482"/>
                    <a:pt x="1747762" y="1405905"/>
                    <a:pt x="1757083" y="1407459"/>
                  </a:cubicBezTo>
                  <a:cubicBezTo>
                    <a:pt x="1775012" y="1410447"/>
                    <a:pt x="1793127" y="1412481"/>
                    <a:pt x="1810871" y="1416424"/>
                  </a:cubicBezTo>
                  <a:cubicBezTo>
                    <a:pt x="1820096" y="1418474"/>
                    <a:pt x="1828468" y="1423698"/>
                    <a:pt x="1837765" y="1425388"/>
                  </a:cubicBezTo>
                  <a:cubicBezTo>
                    <a:pt x="1861468" y="1429698"/>
                    <a:pt x="1885602" y="1431169"/>
                    <a:pt x="1909483" y="1434353"/>
                  </a:cubicBezTo>
                  <a:cubicBezTo>
                    <a:pt x="1930427" y="1437146"/>
                    <a:pt x="1951446" y="1439538"/>
                    <a:pt x="1972235" y="1443318"/>
                  </a:cubicBezTo>
                  <a:cubicBezTo>
                    <a:pt x="1984357" y="1445522"/>
                    <a:pt x="1995972" y="1450079"/>
                    <a:pt x="2008094" y="1452283"/>
                  </a:cubicBezTo>
                  <a:cubicBezTo>
                    <a:pt x="2028883" y="1456063"/>
                    <a:pt x="2050127" y="1457103"/>
                    <a:pt x="2070847" y="1461247"/>
                  </a:cubicBezTo>
                  <a:cubicBezTo>
                    <a:pt x="2095010" y="1466080"/>
                    <a:pt x="2118871" y="1472407"/>
                    <a:pt x="2142565" y="1479177"/>
                  </a:cubicBezTo>
                  <a:cubicBezTo>
                    <a:pt x="2160737" y="1484369"/>
                    <a:pt x="2177821" y="1493399"/>
                    <a:pt x="2196353" y="1497106"/>
                  </a:cubicBezTo>
                  <a:cubicBezTo>
                    <a:pt x="2259001" y="1509636"/>
                    <a:pt x="2226147" y="1503566"/>
                    <a:pt x="2294965" y="1515036"/>
                  </a:cubicBezTo>
                  <a:cubicBezTo>
                    <a:pt x="2368322" y="1551714"/>
                    <a:pt x="2293447" y="1517518"/>
                    <a:pt x="2366683" y="1541930"/>
                  </a:cubicBezTo>
                  <a:cubicBezTo>
                    <a:pt x="2381949" y="1547019"/>
                    <a:pt x="2396383" y="1554360"/>
                    <a:pt x="2411506" y="1559859"/>
                  </a:cubicBezTo>
                  <a:cubicBezTo>
                    <a:pt x="2429267" y="1566318"/>
                    <a:pt x="2465294" y="1577788"/>
                    <a:pt x="2465294" y="1577788"/>
                  </a:cubicBezTo>
                  <a:cubicBezTo>
                    <a:pt x="2501381" y="1613875"/>
                    <a:pt x="2461256" y="1579900"/>
                    <a:pt x="2519083" y="1604683"/>
                  </a:cubicBezTo>
                  <a:cubicBezTo>
                    <a:pt x="2528986" y="1608927"/>
                    <a:pt x="2536340" y="1617794"/>
                    <a:pt x="2545977" y="1622612"/>
                  </a:cubicBezTo>
                  <a:cubicBezTo>
                    <a:pt x="2554429" y="1626838"/>
                    <a:pt x="2563785" y="1628981"/>
                    <a:pt x="2572871" y="1631577"/>
                  </a:cubicBezTo>
                  <a:cubicBezTo>
                    <a:pt x="2623423" y="1646020"/>
                    <a:pt x="2621871" y="1641560"/>
                    <a:pt x="2689412" y="1649506"/>
                  </a:cubicBezTo>
                  <a:cubicBezTo>
                    <a:pt x="2713339" y="1652321"/>
                    <a:pt x="2737064" y="1657352"/>
                    <a:pt x="2761130" y="1658471"/>
                  </a:cubicBezTo>
                  <a:cubicBezTo>
                    <a:pt x="2865648" y="1663332"/>
                    <a:pt x="2970306" y="1664448"/>
                    <a:pt x="3074894" y="1667436"/>
                  </a:cubicBezTo>
                  <a:cubicBezTo>
                    <a:pt x="3086847" y="1670424"/>
                    <a:pt x="3098631" y="1674196"/>
                    <a:pt x="3110753" y="1676400"/>
                  </a:cubicBezTo>
                  <a:cubicBezTo>
                    <a:pt x="3184960" y="1689892"/>
                    <a:pt x="3233965" y="1689144"/>
                    <a:pt x="3316941" y="1694330"/>
                  </a:cubicBezTo>
                  <a:cubicBezTo>
                    <a:pt x="3421428" y="1729158"/>
                    <a:pt x="3381445" y="1721224"/>
                    <a:pt x="3558988" y="1721224"/>
                  </a:cubicBezTo>
                  <a:cubicBezTo>
                    <a:pt x="3654658" y="1721224"/>
                    <a:pt x="3750235" y="1715247"/>
                    <a:pt x="3845859" y="1712259"/>
                  </a:cubicBezTo>
                  <a:lnTo>
                    <a:pt x="3917577" y="1721224"/>
                  </a:lnTo>
                  <a:cubicBezTo>
                    <a:pt x="3994317" y="1731456"/>
                    <a:pt x="3957031" y="1730188"/>
                    <a:pt x="4007224" y="1730188"/>
                  </a:cubicBezTo>
                </a:path>
              </a:pathLst>
            </a:custGeom>
            <a:noFill/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876800" y="2237824"/>
              <a:ext cx="1981200" cy="461665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Rods only</a:t>
              </a:r>
              <a:endParaRPr lang="en-US" sz="2400" dirty="0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H="1">
              <a:off x="4729478" y="2699489"/>
              <a:ext cx="375922" cy="361866"/>
            </a:xfrm>
            <a:prstGeom prst="straightConnector1">
              <a:avLst/>
            </a:prstGeom>
            <a:ln w="5715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6615953" y="2745425"/>
            <a:ext cx="2330823" cy="1033544"/>
            <a:chOff x="6770043" y="2745425"/>
            <a:chExt cx="2330823" cy="1033544"/>
          </a:xfrm>
        </p:grpSpPr>
        <p:sp>
          <p:nvSpPr>
            <p:cNvPr id="22" name="TextBox 21"/>
            <p:cNvSpPr txBox="1"/>
            <p:nvPr/>
          </p:nvSpPr>
          <p:spPr>
            <a:xfrm>
              <a:off x="6770043" y="2745425"/>
              <a:ext cx="2330823" cy="646331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Lowest threshold – </a:t>
              </a:r>
            </a:p>
            <a:p>
              <a:pPr algn="ctr"/>
              <a:r>
                <a:rPr lang="en-US" dirty="0" smtClean="0"/>
                <a:t>Maximum sensitivity</a:t>
              </a:r>
              <a:endParaRPr lang="en-US" dirty="0"/>
            </a:p>
          </p:txBody>
        </p:sp>
        <p:cxnSp>
          <p:nvCxnSpPr>
            <p:cNvPr id="24" name="Straight Arrow Connector 23"/>
            <p:cNvCxnSpPr>
              <a:stCxn id="22" idx="2"/>
            </p:cNvCxnSpPr>
            <p:nvPr/>
          </p:nvCxnSpPr>
          <p:spPr>
            <a:xfrm>
              <a:off x="7935455" y="3391756"/>
              <a:ext cx="0" cy="387213"/>
            </a:xfrm>
            <a:prstGeom prst="straightConnector1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/>
          <p:nvPr/>
        </p:nvGrpSpPr>
        <p:grpSpPr>
          <a:xfrm>
            <a:off x="3594848" y="1285314"/>
            <a:ext cx="2913529" cy="812426"/>
            <a:chOff x="3594848" y="1285314"/>
            <a:chExt cx="2913529" cy="812426"/>
          </a:xfrm>
        </p:grpSpPr>
        <p:grpSp>
          <p:nvGrpSpPr>
            <p:cNvPr id="28" name="Group 27"/>
            <p:cNvGrpSpPr/>
            <p:nvPr/>
          </p:nvGrpSpPr>
          <p:grpSpPr>
            <a:xfrm>
              <a:off x="3733800" y="1285314"/>
              <a:ext cx="2774577" cy="651062"/>
              <a:chOff x="3733800" y="1285314"/>
              <a:chExt cx="2774577" cy="651062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4262718" y="1285314"/>
                <a:ext cx="2245659" cy="5334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chemeClr val="tx1"/>
                    </a:solidFill>
                  </a:rPr>
                  <a:t>Rod/Cone break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 flipH="1">
                <a:off x="3733800" y="1701053"/>
                <a:ext cx="533400" cy="235323"/>
              </a:xfrm>
              <a:prstGeom prst="straightConnector1">
                <a:avLst/>
              </a:prstGeom>
              <a:ln w="57150">
                <a:solidFill>
                  <a:srgbClr val="FFC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" name="Oval 2"/>
            <p:cNvSpPr/>
            <p:nvPr/>
          </p:nvSpPr>
          <p:spPr>
            <a:xfrm>
              <a:off x="3594848" y="1919566"/>
              <a:ext cx="152400" cy="17817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32366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des4Students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38</Words>
  <Application>Microsoft Office PowerPoint</Application>
  <PresentationFormat>On-screen Show (16:9)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Slides4Students2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Gary Fisk</dc:creator>
  <cp:lastModifiedBy>Gary Fisk</cp:lastModifiedBy>
  <cp:revision>9</cp:revision>
  <cp:lastPrinted>2016-09-05T17:39:03Z</cp:lastPrinted>
  <dcterms:created xsi:type="dcterms:W3CDTF">2016-11-14T14:14:14Z</dcterms:created>
  <dcterms:modified xsi:type="dcterms:W3CDTF">2020-02-25T20:48:02Z</dcterms:modified>
</cp:coreProperties>
</file>